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3" r:id="rId1"/>
  </p:sldMasterIdLst>
  <p:notesMasterIdLst>
    <p:notesMasterId r:id="rId3"/>
  </p:notesMasterIdLst>
  <p:sldIdLst>
    <p:sldId id="261" r:id="rId2"/>
  </p:sldIdLst>
  <p:sldSz cx="7775575" cy="10907713"/>
  <p:notesSz cx="6735763" cy="9866313"/>
  <p:defaultTextStyle>
    <a:defPPr>
      <a:defRPr lang="ja-JP"/>
    </a:defPPr>
    <a:lvl1pPr marL="0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B3B"/>
    <a:srgbClr val="FF5050"/>
    <a:srgbClr val="EA6B14"/>
    <a:srgbClr val="EB701D"/>
    <a:srgbClr val="2C451B"/>
    <a:srgbClr val="A50021"/>
    <a:srgbClr val="CC0000"/>
    <a:srgbClr val="FF7C80"/>
    <a:srgbClr val="FF9999"/>
    <a:srgbClr val="F4F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>
        <p:scale>
          <a:sx n="99" d="100"/>
          <a:sy n="99" d="100"/>
        </p:scale>
        <p:origin x="48" y="-1404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2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99883-74AE-4A2C-81B7-5B86A08198C0}" type="datetimeFigureOut">
              <a:rPr kumimoji="1" lang="ja-JP" altLang="en-US" smtClean="0"/>
              <a:t>2024/10/15</a:t>
            </a:fld>
            <a:endParaRPr kumimoji="1" lang="ja-JP" altLang="en-US"/>
          </a:p>
        </p:txBody>
      </p:sp>
      <p:sp>
        <p:nvSpPr>
          <p:cNvPr id="1103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81225" y="1231900"/>
            <a:ext cx="2373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4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105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6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四角形 34"/>
          <p:cNvSpPr>
            <a:spLocks noGrp="1" noRot="1" noChangeAspect="1"/>
          </p:cNvSpPr>
          <p:nvPr>
            <p:ph type="sldImg" idx="2"/>
          </p:nvPr>
        </p:nvSpPr>
        <p:spPr>
          <a:xfrm>
            <a:off x="2182813" y="1233488"/>
            <a:ext cx="2370137" cy="3328987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42" name="四角形 35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1143" name="四角形 36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Title 1"/>
          <p:cNvSpPr>
            <a:spLocks noGrp="1"/>
          </p:cNvSpPr>
          <p:nvPr>
            <p:ph type="ctrTitle"/>
          </p:nvPr>
        </p:nvSpPr>
        <p:spPr>
          <a:xfrm>
            <a:off x="583200" y="1785176"/>
            <a:ext cx="6609600" cy="3797600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2" name="Subtitle 2"/>
          <p:cNvSpPr>
            <a:spLocks noGrp="1"/>
          </p:cNvSpPr>
          <p:nvPr>
            <p:ph type="subTitle" idx="1"/>
          </p:nvPr>
        </p:nvSpPr>
        <p:spPr>
          <a:xfrm>
            <a:off x="972000" y="5729226"/>
            <a:ext cx="5832000" cy="2633574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103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3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3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87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5172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Vertical Title 1"/>
          <p:cNvSpPr>
            <a:spLocks noGrp="1"/>
          </p:cNvSpPr>
          <p:nvPr>
            <p:ph type="title" orient="vert"/>
          </p:nvPr>
        </p:nvSpPr>
        <p:spPr>
          <a:xfrm>
            <a:off x="5564700" y="580750"/>
            <a:ext cx="1676700" cy="924402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9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600" y="580750"/>
            <a:ext cx="4932900" cy="924402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93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071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3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4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4880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Title 1"/>
          <p:cNvSpPr>
            <a:spLocks noGrp="1"/>
          </p:cNvSpPr>
          <p:nvPr>
            <p:ph type="title"/>
          </p:nvPr>
        </p:nvSpPr>
        <p:spPr>
          <a:xfrm>
            <a:off x="530551" y="2719429"/>
            <a:ext cx="6706800" cy="4537424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44" name="Text Placeholder 2"/>
          <p:cNvSpPr>
            <a:spLocks noGrp="1"/>
          </p:cNvSpPr>
          <p:nvPr>
            <p:ph type="body" idx="1"/>
          </p:nvPr>
        </p:nvSpPr>
        <p:spPr>
          <a:xfrm>
            <a:off x="530551" y="7299778"/>
            <a:ext cx="6706800" cy="2386124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44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0" name="Content Placeholder 2"/>
          <p:cNvSpPr>
            <a:spLocks noGrp="1"/>
          </p:cNvSpPr>
          <p:nvPr>
            <p:ph sz="half" idx="1"/>
          </p:nvPr>
        </p:nvSpPr>
        <p:spPr>
          <a:xfrm>
            <a:off x="534600" y="2903749"/>
            <a:ext cx="3304800" cy="69210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1" name="Content Placeholder 3"/>
          <p:cNvSpPr>
            <a:spLocks noGrp="1"/>
          </p:cNvSpPr>
          <p:nvPr>
            <p:ph sz="half" idx="2"/>
          </p:nvPr>
        </p:nvSpPr>
        <p:spPr>
          <a:xfrm>
            <a:off x="3936600" y="2903749"/>
            <a:ext cx="3304800" cy="69210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5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5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215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Title 1"/>
          <p:cNvSpPr>
            <a:spLocks noGrp="1"/>
          </p:cNvSpPr>
          <p:nvPr>
            <p:ph type="title"/>
          </p:nvPr>
        </p:nvSpPr>
        <p:spPr>
          <a:xfrm>
            <a:off x="535613" y="580752"/>
            <a:ext cx="6706800" cy="21083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57" name="Text Placeholder 2"/>
          <p:cNvSpPr>
            <a:spLocks noGrp="1"/>
          </p:cNvSpPr>
          <p:nvPr>
            <p:ph type="body" idx="1"/>
          </p:nvPr>
        </p:nvSpPr>
        <p:spPr>
          <a:xfrm>
            <a:off x="535613" y="2673975"/>
            <a:ext cx="3289612" cy="1310474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58" name="Content Placeholder 3"/>
          <p:cNvSpPr>
            <a:spLocks noGrp="1"/>
          </p:cNvSpPr>
          <p:nvPr>
            <p:ph sz="half" idx="2"/>
          </p:nvPr>
        </p:nvSpPr>
        <p:spPr>
          <a:xfrm>
            <a:off x="535613" y="3984450"/>
            <a:ext cx="3289612" cy="58605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5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600" y="2673975"/>
            <a:ext cx="3305813" cy="1310474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60" name="Content Placeholder 5"/>
          <p:cNvSpPr>
            <a:spLocks noGrp="1"/>
          </p:cNvSpPr>
          <p:nvPr>
            <p:ph sz="quarter" idx="4"/>
          </p:nvPr>
        </p:nvSpPr>
        <p:spPr>
          <a:xfrm>
            <a:off x="3936600" y="3984450"/>
            <a:ext cx="3305813" cy="586052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61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62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63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666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6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6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6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992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71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72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79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Title 1"/>
          <p:cNvSpPr>
            <a:spLocks noGrp="1"/>
          </p:cNvSpPr>
          <p:nvPr>
            <p:ph type="title"/>
          </p:nvPr>
        </p:nvSpPr>
        <p:spPr>
          <a:xfrm>
            <a:off x="535613" y="727200"/>
            <a:ext cx="2507962" cy="2545200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75" name="Content Placeholder 2"/>
          <p:cNvSpPr>
            <a:spLocks noGrp="1"/>
          </p:cNvSpPr>
          <p:nvPr>
            <p:ph idx="1"/>
          </p:nvPr>
        </p:nvSpPr>
        <p:spPr>
          <a:xfrm>
            <a:off x="3305813" y="1570552"/>
            <a:ext cx="3936600" cy="7751750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76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13" y="3272400"/>
            <a:ext cx="2507962" cy="606252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7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7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7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02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Title 1"/>
          <p:cNvSpPr>
            <a:spLocks noGrp="1"/>
          </p:cNvSpPr>
          <p:nvPr>
            <p:ph type="title"/>
          </p:nvPr>
        </p:nvSpPr>
        <p:spPr>
          <a:xfrm>
            <a:off x="535613" y="727200"/>
            <a:ext cx="2507962" cy="2545200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82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813" y="1570552"/>
            <a:ext cx="3936600" cy="7751750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1083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613" y="3272400"/>
            <a:ext cx="2507962" cy="6062526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8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8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8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4309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Title Placeholder 1"/>
          <p:cNvSpPr>
            <a:spLocks noGrp="1"/>
          </p:cNvSpPr>
          <p:nvPr>
            <p:ph type="title"/>
          </p:nvPr>
        </p:nvSpPr>
        <p:spPr>
          <a:xfrm>
            <a:off x="534600" y="580752"/>
            <a:ext cx="6706800" cy="2108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>
          <a:xfrm>
            <a:off x="534600" y="2903749"/>
            <a:ext cx="6706800" cy="6921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1027" name="Date Placeholder 3"/>
          <p:cNvSpPr>
            <a:spLocks noGrp="1"/>
          </p:cNvSpPr>
          <p:nvPr>
            <p:ph type="dt" sz="half" idx="2"/>
          </p:nvPr>
        </p:nvSpPr>
        <p:spPr>
          <a:xfrm>
            <a:off x="534600" y="10110102"/>
            <a:ext cx="1749600" cy="58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10/15/2024</a:t>
            </a:fld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800" y="10110102"/>
            <a:ext cx="2624400" cy="58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800" y="10110102"/>
            <a:ext cx="1749600" cy="5807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048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kumimoji="1"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正方形/長方形 1"/>
          <p:cNvSpPr/>
          <p:nvPr/>
        </p:nvSpPr>
        <p:spPr>
          <a:xfrm>
            <a:off x="3251534" y="65425"/>
            <a:ext cx="4165529" cy="3376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16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IZ UDPゴシック"/>
                <a:ea typeface="BIZ UDPゴシック"/>
              </a:rPr>
              <a:t>教職員を対象としたオンライン研修</a:t>
            </a:r>
            <a:endParaRPr sz="16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IZ UDPゴシック"/>
              <a:ea typeface="BIZ UDPゴシック"/>
            </a:endParaRPr>
          </a:p>
        </p:txBody>
      </p:sp>
      <p:sp>
        <p:nvSpPr>
          <p:cNvPr id="1110" name="四角形: 角を丸くする 8"/>
          <p:cNvSpPr/>
          <p:nvPr/>
        </p:nvSpPr>
        <p:spPr>
          <a:xfrm>
            <a:off x="1006845" y="2618751"/>
            <a:ext cx="6321234" cy="1629151"/>
          </a:xfrm>
          <a:prstGeom prst="roundRect">
            <a:avLst>
              <a:gd name="adj" fmla="val 9524"/>
            </a:avLst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ja-JP" altLang="en-US" sz="1600" b="1" i="0" u="sng" dirty="0">
                <a:solidFill>
                  <a:schemeClr val="tx1"/>
                </a:solidFill>
                <a:latin typeface="BIZ UDゴシック"/>
                <a:ea typeface="BIZ UDゴシック"/>
              </a:rPr>
              <a:t>プロフィール</a:t>
            </a:r>
            <a:endParaRPr kumimoji="1" lang="en-US" altLang="ja-JP" sz="1050" dirty="0">
              <a:solidFill>
                <a:schemeClr val="tx1"/>
              </a:solidFill>
              <a:latin typeface="BIZ UDゴシック"/>
              <a:ea typeface="BIZ UDゴシック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　フィルタリングなど</a:t>
            </a:r>
            <a:r>
              <a:rPr kumimoji="1" lang="en-US" altLang="ja-JP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IT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企業勤務をきっかけに、「ネットとのつきあいかたをオトナにも</a:t>
            </a:r>
            <a:endParaRPr kumimoji="1" lang="en-US" altLang="ja-JP" sz="1000" dirty="0">
              <a:solidFill>
                <a:schemeClr val="tx1"/>
              </a:solidFill>
              <a:latin typeface="BIZ UDゴシック"/>
              <a:ea typeface="BIZ UDゴシック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分かりやすく」に取り組む。調査、研究や教材開発の他、研修講師としても活動。</a:t>
            </a:r>
          </a:p>
          <a:p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　著書（共著</a:t>
            </a:r>
            <a:r>
              <a:rPr kumimoji="1" lang="en-US" altLang="ja-JP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『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学生のための</a:t>
            </a:r>
            <a:r>
              <a:rPr kumimoji="1" lang="en-US" altLang="ja-JP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SNS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活用の技術</a:t>
            </a:r>
            <a:r>
              <a:rPr kumimoji="1" lang="en-US" altLang="ja-JP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』</a:t>
            </a:r>
            <a:r>
              <a:rPr kumimoji="1"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（講談社））。</a:t>
            </a:r>
          </a:p>
          <a:p>
            <a:r>
              <a:rPr lang="ja-JP" altLang="en-US" sz="1000" dirty="0">
                <a:solidFill>
                  <a:schemeClr val="tx1"/>
                </a:solidFill>
                <a:latin typeface="BIZ UDゴシック"/>
                <a:ea typeface="BIZ UDゴシック"/>
              </a:rPr>
              <a:t>　子どもたちのインターネット利用について考える会事務局、ポールトゥウィン株式会社契約パートナー、小樽商科大学・帯広畜産大学・北見工業大学 非常勤講師。札幌市在住、高校生、中学生の子育て中。</a:t>
            </a:r>
            <a:endParaRPr kumimoji="1" lang="ja-JP" altLang="en-US" sz="1000" dirty="0">
              <a:solidFill>
                <a:schemeClr val="tx1"/>
              </a:solidFill>
              <a:latin typeface="BIZ UDゴシック"/>
              <a:ea typeface="BIZ UDゴシック"/>
            </a:endParaRPr>
          </a:p>
        </p:txBody>
      </p:sp>
      <p:sp>
        <p:nvSpPr>
          <p:cNvPr id="1111" name="図形 43"/>
          <p:cNvSpPr/>
          <p:nvPr/>
        </p:nvSpPr>
        <p:spPr>
          <a:xfrm>
            <a:off x="6295302" y="1849332"/>
            <a:ext cx="1230610" cy="1712125"/>
          </a:xfrm>
          <a:prstGeom prst="round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12" name="正方形/長方形 2"/>
          <p:cNvSpPr/>
          <p:nvPr/>
        </p:nvSpPr>
        <p:spPr>
          <a:xfrm>
            <a:off x="240656" y="407920"/>
            <a:ext cx="7201784" cy="645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IZ UDゴシック"/>
                <a:ea typeface="BIZ UDゴシック"/>
              </a:rPr>
              <a:t>子どもたちのネットの健全利用のために</a:t>
            </a:r>
            <a:endParaRPr lang="en-US" altLang="ja-JP" sz="2000" b="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IZ UDゴシック"/>
              <a:ea typeface="BIZ UDゴシック"/>
            </a:endParaRPr>
          </a:p>
          <a:p>
            <a:pPr algn="ctr"/>
            <a:r>
              <a:rPr lang="ja-JP" altLang="en-US" sz="1600" b="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IZ UDゴシック"/>
                <a:ea typeface="BIZ UDゴシック"/>
              </a:rPr>
              <a:t>～今、教職員に求められていること～</a:t>
            </a:r>
            <a:endParaRPr sz="1600" b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IZ UDゴシック"/>
              <a:ea typeface="BIZ UDゴシック"/>
            </a:endParaRPr>
          </a:p>
        </p:txBody>
      </p:sp>
      <p:sp>
        <p:nvSpPr>
          <p:cNvPr id="1113" name="正方形/長方形 19"/>
          <p:cNvSpPr/>
          <p:nvPr/>
        </p:nvSpPr>
        <p:spPr>
          <a:xfrm>
            <a:off x="1390929" y="7277748"/>
            <a:ext cx="455491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b="1" dirty="0">
                <a:solidFill>
                  <a:schemeClr val="tx1"/>
                </a:solidFill>
                <a:latin typeface="BIZ UDゴシック"/>
                <a:ea typeface="BIZ UDゴシック"/>
              </a:rPr>
              <a:t>秋田県教育庁生涯学習課　社会教育・読書推進チーム（菊地）</a:t>
            </a:r>
            <a:endParaRPr b="1" dirty="0">
              <a:solidFill>
                <a:schemeClr val="tx1"/>
              </a:solidFill>
              <a:latin typeface="BIZ UDゴシック"/>
              <a:ea typeface="BIZ UDゴシック"/>
            </a:endParaRPr>
          </a:p>
        </p:txBody>
      </p:sp>
      <p:sp>
        <p:nvSpPr>
          <p:cNvPr id="1114" name="正方形/長方形 20"/>
          <p:cNvSpPr/>
          <p:nvPr/>
        </p:nvSpPr>
        <p:spPr>
          <a:xfrm>
            <a:off x="1386249" y="7473990"/>
            <a:ext cx="61350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600" dirty="0">
                <a:solidFill>
                  <a:schemeClr val="tx1"/>
                </a:solidFill>
                <a:latin typeface="BIZ UDゴシック"/>
                <a:ea typeface="BIZ UDゴシック"/>
              </a:rPr>
              <a:t>TEL : 018-860-5184　E-mail : Kikuchi-Tomo@pref.akita.lg.jp</a:t>
            </a:r>
            <a:endParaRPr lang="ja-JP" altLang="en-US" sz="1600" dirty="0">
              <a:solidFill>
                <a:schemeClr val="tx1"/>
              </a:solidFill>
              <a:latin typeface="BIZ UDゴシック"/>
              <a:ea typeface="BIZ UDゴシック"/>
            </a:endParaRPr>
          </a:p>
        </p:txBody>
      </p:sp>
      <p:sp>
        <p:nvSpPr>
          <p:cNvPr id="1115" name="正方形/長方形 21"/>
          <p:cNvSpPr/>
          <p:nvPr/>
        </p:nvSpPr>
        <p:spPr>
          <a:xfrm>
            <a:off x="413596" y="7298613"/>
            <a:ext cx="855820" cy="52232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dist"/>
            <a:endParaRPr lang="ja-JP" altLang="en-US" sz="300" dirty="0">
              <a:solidFill>
                <a:schemeClr val="tx1"/>
              </a:solidFill>
              <a:latin typeface="BIZ UDゴシック"/>
              <a:ea typeface="BIZ UDゴシック"/>
            </a:endParaRPr>
          </a:p>
          <a:p>
            <a:pPr algn="dist"/>
            <a:r>
              <a:rPr lang="ja-JP" altLang="en-US" sz="1100" dirty="0">
                <a:solidFill>
                  <a:schemeClr val="tx1"/>
                </a:solidFill>
                <a:latin typeface="BIZ UDゴシック"/>
                <a:ea typeface="BIZ UDゴシック"/>
              </a:rPr>
              <a:t>問合せ先</a:t>
            </a:r>
          </a:p>
          <a:p>
            <a:pPr algn="dist"/>
            <a:r>
              <a:rPr lang="ja-JP" altLang="en-US" sz="1100" dirty="0">
                <a:solidFill>
                  <a:schemeClr val="tx1"/>
                </a:solidFill>
                <a:latin typeface="BIZ UDゴシック"/>
                <a:ea typeface="BIZ UDゴシック"/>
              </a:rPr>
              <a:t>申込先</a:t>
            </a:r>
          </a:p>
          <a:p>
            <a:pPr algn="dist"/>
            <a:endParaRPr lang="ja-JP" altLang="en-US" sz="300" dirty="0">
              <a:solidFill>
                <a:schemeClr val="tx1"/>
              </a:solidFill>
              <a:latin typeface="BIZ UDゴシック"/>
              <a:ea typeface="BIZ UDゴシック"/>
            </a:endParaRPr>
          </a:p>
        </p:txBody>
      </p:sp>
      <p:sp>
        <p:nvSpPr>
          <p:cNvPr id="1116" name="正方形/長方形 16"/>
          <p:cNvSpPr/>
          <p:nvPr/>
        </p:nvSpPr>
        <p:spPr>
          <a:xfrm>
            <a:off x="1672203" y="2606130"/>
            <a:ext cx="4990517" cy="645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800" b="1" dirty="0">
                <a:latin typeface="BIZ UDゴシック"/>
                <a:ea typeface="BIZ UDゴシック"/>
              </a:rPr>
              <a:t>講師　</a:t>
            </a:r>
            <a:r>
              <a:rPr lang="ja-JP" altLang="en-US" sz="1400" b="1" dirty="0">
                <a:latin typeface="BIZ UDゴシック"/>
                <a:ea typeface="BIZ UDゴシック"/>
              </a:rPr>
              <a:t>一般社団法人セーファーインターネット協会</a:t>
            </a:r>
            <a:endParaRPr lang="en-US" altLang="ja-JP" sz="1400" b="1" dirty="0">
              <a:latin typeface="BIZ UDゴシック"/>
              <a:ea typeface="BIZ UDゴシック"/>
            </a:endParaRPr>
          </a:p>
          <a:p>
            <a:r>
              <a:rPr lang="ja-JP" altLang="en-US" sz="1200" b="1" dirty="0">
                <a:latin typeface="BIZ UDゴシック"/>
                <a:ea typeface="BIZ UDゴシック"/>
              </a:rPr>
              <a:t>　　　　            主席研究員</a:t>
            </a:r>
            <a:r>
              <a:rPr lang="ja-JP" altLang="en-US" sz="1800" b="1" dirty="0">
                <a:latin typeface="BIZ UDゴシック"/>
                <a:ea typeface="BIZ UDゴシック"/>
              </a:rPr>
              <a:t>　高橋　大洋　</a:t>
            </a:r>
            <a:r>
              <a:rPr lang="ja-JP" altLang="en-US" sz="1400" b="1" dirty="0">
                <a:latin typeface="BIZ UDゴシック"/>
                <a:ea typeface="BIZ UDゴシック"/>
              </a:rPr>
              <a:t>氏</a:t>
            </a:r>
            <a:endParaRPr lang="ja-JP" altLang="en-US" sz="1200" b="1" dirty="0">
              <a:latin typeface="BIZ UDゴシック"/>
              <a:ea typeface="BIZ UDゴシック"/>
            </a:endParaRPr>
          </a:p>
        </p:txBody>
      </p:sp>
      <p:pic>
        <p:nvPicPr>
          <p:cNvPr id="1117" name="図 5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19722" y="1947986"/>
            <a:ext cx="1031777" cy="1547623"/>
          </a:xfrm>
          <a:prstGeom prst="rect">
            <a:avLst/>
          </a:prstGeom>
          <a:noFill/>
          <a:ln w="9525" cap="flat" cmpd="sng">
            <a:noFill/>
            <a:prstDash val="solid"/>
            <a:round/>
          </a:ln>
          <a:effectLst>
            <a:glow>
              <a:sysClr val="windowText" lastClr="000000"/>
            </a:glow>
            <a:softEdge rad="112522"/>
          </a:effectLst>
        </p:spPr>
      </p:pic>
      <p:sp>
        <p:nvSpPr>
          <p:cNvPr id="1118" name="正方形/長方形 50"/>
          <p:cNvSpPr/>
          <p:nvPr/>
        </p:nvSpPr>
        <p:spPr>
          <a:xfrm>
            <a:off x="337836" y="124753"/>
            <a:ext cx="3189159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1000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latin typeface="BIZ UDPゴシック"/>
                <a:ea typeface="BIZ UDPゴシック"/>
              </a:rPr>
              <a:t>令和６年度“あい”で見守る！あんしんネット構築事業</a:t>
            </a:r>
            <a:endParaRPr sz="1000" dirty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BIZ UDPゴシック"/>
              <a:ea typeface="BIZ UDPゴシック"/>
            </a:endParaRP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41394E86-CE93-D421-4702-24C9E3B9EA4D}"/>
              </a:ext>
            </a:extLst>
          </p:cNvPr>
          <p:cNvGrpSpPr/>
          <p:nvPr/>
        </p:nvGrpSpPr>
        <p:grpSpPr>
          <a:xfrm>
            <a:off x="391937" y="4437064"/>
            <a:ext cx="655288" cy="655270"/>
            <a:chOff x="391937" y="4552610"/>
            <a:chExt cx="655288" cy="655270"/>
          </a:xfrm>
        </p:grpSpPr>
        <p:pic>
          <p:nvPicPr>
            <p:cNvPr id="1119" name="Picture 51" descr="\\SERVER\mac-share\塚本\アスクルばらしたpng\P11\11_c1_blue.png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</a:blip>
            <a:stretch>
              <a:fillRect/>
            </a:stretch>
          </p:blipFill>
          <p:spPr>
            <a:xfrm>
              <a:off x="391937" y="4552610"/>
              <a:ext cx="655288" cy="655270"/>
            </a:xfrm>
            <a:prstGeom prst="rect">
              <a:avLst/>
            </a:prstGeom>
            <a:noFill/>
          </p:spPr>
        </p:pic>
        <p:sp>
          <p:nvSpPr>
            <p:cNvPr id="1120" name="正方形/長方形 52"/>
            <p:cNvSpPr/>
            <p:nvPr/>
          </p:nvSpPr>
          <p:spPr>
            <a:xfrm>
              <a:off x="413596" y="4587589"/>
              <a:ext cx="593249" cy="5838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配信</a:t>
              </a: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期間</a:t>
              </a:r>
            </a:p>
          </p:txBody>
        </p:sp>
      </p:grpSp>
      <p:sp>
        <p:nvSpPr>
          <p:cNvPr id="1121" name="テキスト 53"/>
          <p:cNvSpPr txBox="1"/>
          <p:nvPr/>
        </p:nvSpPr>
        <p:spPr>
          <a:xfrm>
            <a:off x="1037649" y="1793485"/>
            <a:ext cx="5261481" cy="768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b="1" dirty="0"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BIZ UDゴシック"/>
                <a:ea typeface="BIZ UDゴシック"/>
              </a:rPr>
              <a:t>★</a:t>
            </a:r>
            <a:r>
              <a:rPr lang="ja-JP" altLang="en-US" sz="1400" b="1" dirty="0">
                <a:solidFill>
                  <a:srgbClr val="FFC000"/>
                </a:solidFill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latin typeface="BIZ UDゴシック"/>
                <a:ea typeface="BIZ UDゴシック"/>
              </a:rPr>
              <a:t>秋田県の児童生徒のネット利用の現状</a:t>
            </a:r>
          </a:p>
          <a:p>
            <a:r>
              <a:rPr lang="ja-JP" altLang="en-US" sz="1400" b="1" dirty="0">
                <a:solidFill>
                  <a:srgbClr val="FFC000"/>
                </a:solidFill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BIZ UDゴシック"/>
                <a:ea typeface="BIZ UDゴシック"/>
              </a:rPr>
              <a:t>★</a:t>
            </a:r>
            <a:r>
              <a:rPr lang="ja-JP" altLang="en-US" sz="1400" b="1" dirty="0">
                <a:solidFill>
                  <a:srgbClr val="FFC000"/>
                </a:solidFill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latin typeface="BIZ UDゴシック"/>
                <a:ea typeface="BIZ UDゴシック"/>
              </a:rPr>
              <a:t>情報モラル指導の前提</a:t>
            </a:r>
          </a:p>
          <a:p>
            <a:r>
              <a:rPr lang="ja-JP" altLang="en-US" sz="1400" b="1" dirty="0"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solidFill>
                  <a:schemeClr val="tx1"/>
                </a:solidFill>
                <a:latin typeface="BIZ UDゴシック"/>
                <a:ea typeface="BIZ UDゴシック"/>
              </a:rPr>
              <a:t>★</a:t>
            </a:r>
            <a:r>
              <a:rPr lang="ja-JP" altLang="en-US" sz="1400" b="1" dirty="0">
                <a:solidFill>
                  <a:srgbClr val="FFC000"/>
                </a:solidFill>
                <a:latin typeface="BIZ UDゴシック"/>
                <a:ea typeface="BIZ UDゴシック"/>
              </a:rPr>
              <a:t> </a:t>
            </a:r>
            <a:r>
              <a:rPr lang="ja-JP" altLang="en-US" sz="1400" b="1" dirty="0">
                <a:latin typeface="BIZ UDゴシック"/>
                <a:ea typeface="BIZ UDゴシック"/>
              </a:rPr>
              <a:t>児童生徒向け指導、家庭との連携のポイント</a:t>
            </a:r>
            <a:r>
              <a:rPr lang="ja-JP" altLang="en-US" sz="1600" b="1" dirty="0">
                <a:latin typeface="BIZ UDゴシック"/>
                <a:ea typeface="BIZ UDゴシック"/>
              </a:rPr>
              <a:t>　</a:t>
            </a:r>
            <a:endParaRPr lang="ja-JP" altLang="en-US" sz="1800" b="1" dirty="0">
              <a:latin typeface="BIZ UDゴシック"/>
              <a:ea typeface="BIZ UDゴシック"/>
            </a:endParaRPr>
          </a:p>
        </p:txBody>
      </p:sp>
      <p:sp>
        <p:nvSpPr>
          <p:cNvPr id="1122" name="テキスト 59"/>
          <p:cNvSpPr txBox="1"/>
          <p:nvPr/>
        </p:nvSpPr>
        <p:spPr>
          <a:xfrm>
            <a:off x="1047225" y="4484367"/>
            <a:ext cx="33286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b="1" dirty="0">
                <a:latin typeface="BIZ UDゴシック"/>
                <a:ea typeface="BIZ UDゴシック"/>
              </a:rPr>
              <a:t>令和６年11月</a:t>
            </a:r>
            <a:r>
              <a:rPr lang="en-US" altLang="ja-JP" sz="1600" b="1" dirty="0">
                <a:latin typeface="BIZ UDゴシック"/>
                <a:ea typeface="BIZ UDゴシック"/>
              </a:rPr>
              <a:t>12</a:t>
            </a:r>
            <a:r>
              <a:rPr lang="ja-JP" altLang="en-US" sz="1600" b="1" dirty="0">
                <a:latin typeface="BIZ UDゴシック"/>
                <a:ea typeface="BIZ UDゴシック"/>
              </a:rPr>
              <a:t>日（火）10時から</a:t>
            </a:r>
          </a:p>
          <a:p>
            <a:pPr>
              <a:defRPr lang="ja-JP" altLang="en-US"/>
            </a:pPr>
            <a:r>
              <a:rPr lang="ja-JP" altLang="en-US" sz="1600" b="1" dirty="0">
                <a:latin typeface="BIZ UDゴシック"/>
                <a:ea typeface="BIZ UDゴシック"/>
              </a:rPr>
              <a:t>令和６年1</a:t>
            </a:r>
            <a:r>
              <a:rPr lang="en-US" altLang="ja-JP" sz="1600" b="1" dirty="0">
                <a:latin typeface="BIZ UDゴシック"/>
                <a:ea typeface="BIZ UDゴシック"/>
              </a:rPr>
              <a:t>2</a:t>
            </a:r>
            <a:r>
              <a:rPr lang="ja-JP" altLang="en-US" sz="1600" b="1" dirty="0">
                <a:latin typeface="BIZ UDゴシック"/>
                <a:ea typeface="BIZ UDゴシック"/>
              </a:rPr>
              <a:t>月３日（火）15時まで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936C354D-58B6-DF99-575C-6A9737C654FF}"/>
              </a:ext>
            </a:extLst>
          </p:cNvPr>
          <p:cNvGrpSpPr/>
          <p:nvPr/>
        </p:nvGrpSpPr>
        <p:grpSpPr>
          <a:xfrm>
            <a:off x="260023" y="1799135"/>
            <a:ext cx="798433" cy="651635"/>
            <a:chOff x="198389" y="2055625"/>
            <a:chExt cx="798433" cy="651635"/>
          </a:xfrm>
        </p:grpSpPr>
        <p:pic>
          <p:nvPicPr>
            <p:cNvPr id="1123" name="Picture 34" descr="\\SERVER\mac-share\塚本\アスクルばらしたpng\P11\11_c1_blue.png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</a:blip>
            <a:stretch>
              <a:fillRect/>
            </a:stretch>
          </p:blipFill>
          <p:spPr>
            <a:xfrm>
              <a:off x="330303" y="2055625"/>
              <a:ext cx="655288" cy="651635"/>
            </a:xfrm>
            <a:prstGeom prst="rect">
              <a:avLst/>
            </a:prstGeom>
            <a:noFill/>
            <a:ln/>
            <a:effectLst/>
          </p:spPr>
        </p:pic>
        <p:sp>
          <p:nvSpPr>
            <p:cNvPr id="1124" name="正方形/長方形 4"/>
            <p:cNvSpPr/>
            <p:nvPr/>
          </p:nvSpPr>
          <p:spPr>
            <a:xfrm>
              <a:off x="198389" y="2197979"/>
              <a:ext cx="798433" cy="33766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 内 容</a:t>
              </a:r>
              <a:endParaRPr b="1" dirty="0">
                <a:latin typeface="BIZ UDゴシック"/>
                <a:ea typeface="BIZ UDゴシック"/>
              </a:endParaRPr>
            </a:p>
          </p:txBody>
        </p:sp>
      </p:grpSp>
      <p:sp>
        <p:nvSpPr>
          <p:cNvPr id="1125" name="テキスト 41"/>
          <p:cNvSpPr txBox="1"/>
          <p:nvPr/>
        </p:nvSpPr>
        <p:spPr>
          <a:xfrm>
            <a:off x="9267721" y="8188467"/>
            <a:ext cx="2586224" cy="337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endParaRPr lang="ja-JP" altLang="en-US" sz="1600" b="1">
              <a:latin typeface="BIZ UDゴシック"/>
              <a:ea typeface="BIZ UDゴシック"/>
            </a:endParaRPr>
          </a:p>
        </p:txBody>
      </p:sp>
      <p:sp>
        <p:nvSpPr>
          <p:cNvPr id="1127" name="テキスト 41"/>
          <p:cNvSpPr txBox="1"/>
          <p:nvPr/>
        </p:nvSpPr>
        <p:spPr>
          <a:xfrm>
            <a:off x="2507407" y="1180136"/>
            <a:ext cx="2645093" cy="460772"/>
          </a:xfrm>
          <a:prstGeom prst="rect">
            <a:avLst/>
          </a:prstGeom>
          <a:solidFill>
            <a:srgbClr val="FF0000"/>
          </a:solidFill>
        </p:spPr>
        <p:txBody>
          <a:bodyPr wrap="none">
            <a:spAutoFit/>
          </a:bodyPr>
          <a:lstStyle/>
          <a:p>
            <a:pPr algn="ctr">
              <a:defRPr lang="ja-JP" altLang="en-US"/>
            </a:pPr>
            <a:r>
              <a:rPr lang="ja-JP" altLang="en-US" sz="2400">
                <a:solidFill>
                  <a:schemeClr val="bg1"/>
                </a:solidFill>
                <a:latin typeface="BIZ UDゴシック"/>
                <a:ea typeface="BIZ UDゴシック"/>
              </a:rPr>
              <a:t>オンデマンド配信</a:t>
            </a:r>
          </a:p>
        </p:txBody>
      </p:sp>
      <p:sp>
        <p:nvSpPr>
          <p:cNvPr id="1128" name="テキスト 42"/>
          <p:cNvSpPr txBox="1"/>
          <p:nvPr/>
        </p:nvSpPr>
        <p:spPr>
          <a:xfrm>
            <a:off x="5520371" y="1158766"/>
            <a:ext cx="1935145" cy="57708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defRPr lang="ja-JP" altLang="en-US"/>
            </a:pPr>
            <a:r>
              <a:rPr lang="ja-JP" altLang="en-US" sz="1050" b="1" dirty="0">
                <a:latin typeface="BIZ UDゴシック"/>
                <a:ea typeface="BIZ UDゴシック"/>
              </a:rPr>
              <a:t>※今年度実施の講義内容を</a:t>
            </a:r>
          </a:p>
          <a:p>
            <a:pPr algn="l">
              <a:defRPr lang="ja-JP" altLang="en-US"/>
            </a:pPr>
            <a:r>
              <a:rPr lang="ja-JP" altLang="en-US" sz="1050" b="1" dirty="0">
                <a:latin typeface="BIZ UDゴシック"/>
                <a:ea typeface="BIZ UDゴシック"/>
              </a:rPr>
              <a:t>　オンデマンド配信します。</a:t>
            </a:r>
          </a:p>
          <a:p>
            <a:pPr algn="l">
              <a:defRPr lang="ja-JP" altLang="en-US"/>
            </a:pPr>
            <a:r>
              <a:rPr lang="ja-JP" altLang="en-US" sz="1050" b="1" dirty="0">
                <a:latin typeface="BIZ UDゴシック"/>
                <a:ea typeface="BIZ UDゴシック"/>
              </a:rPr>
              <a:t>※講義時間120分</a:t>
            </a:r>
          </a:p>
        </p:txBody>
      </p:sp>
      <p:sp>
        <p:nvSpPr>
          <p:cNvPr id="1129" name="テキスト 43"/>
          <p:cNvSpPr txBox="1"/>
          <p:nvPr/>
        </p:nvSpPr>
        <p:spPr>
          <a:xfrm>
            <a:off x="9165172" y="9088521"/>
            <a:ext cx="3888000" cy="400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endParaRPr lang="ja-JP" altLang="en-US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BA2D8D4-5E74-E391-84C7-2D3CECB82E27}"/>
              </a:ext>
            </a:extLst>
          </p:cNvPr>
          <p:cNvGrpSpPr/>
          <p:nvPr/>
        </p:nvGrpSpPr>
        <p:grpSpPr>
          <a:xfrm>
            <a:off x="4497212" y="4432255"/>
            <a:ext cx="655288" cy="655270"/>
            <a:chOff x="4497212" y="4552610"/>
            <a:chExt cx="655288" cy="655270"/>
          </a:xfrm>
        </p:grpSpPr>
        <p:pic>
          <p:nvPicPr>
            <p:cNvPr id="1109" name="Picture 44" descr="\\SERVER\mac-share\塚本\アスクルばらしたpng\P11\11_c1_blue.png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</a:blip>
            <a:stretch>
              <a:fillRect/>
            </a:stretch>
          </p:blipFill>
          <p:spPr>
            <a:xfrm>
              <a:off x="4497212" y="4552610"/>
              <a:ext cx="655288" cy="655270"/>
            </a:xfrm>
            <a:prstGeom prst="rect">
              <a:avLst/>
            </a:prstGeom>
            <a:noFill/>
          </p:spPr>
        </p:pic>
        <p:sp>
          <p:nvSpPr>
            <p:cNvPr id="1130" name="正方形/長方形 45"/>
            <p:cNvSpPr/>
            <p:nvPr/>
          </p:nvSpPr>
          <p:spPr>
            <a:xfrm>
              <a:off x="4518872" y="4587589"/>
              <a:ext cx="593249" cy="5838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申込</a:t>
              </a: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〆切</a:t>
              </a:r>
            </a:p>
          </p:txBody>
        </p:sp>
      </p:grpSp>
      <p:sp>
        <p:nvSpPr>
          <p:cNvPr id="1131" name="テキスト 48"/>
          <p:cNvSpPr txBox="1"/>
          <p:nvPr/>
        </p:nvSpPr>
        <p:spPr>
          <a:xfrm>
            <a:off x="5141253" y="4595422"/>
            <a:ext cx="262413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b="1" dirty="0">
                <a:solidFill>
                  <a:schemeClr val="tx1"/>
                </a:solidFill>
                <a:latin typeface="BIZ UDゴシック"/>
                <a:ea typeface="BIZ UDゴシック"/>
              </a:rPr>
              <a:t>令和６年1</a:t>
            </a:r>
            <a:r>
              <a:rPr lang="en-US" altLang="ja-JP" sz="1600" b="1" dirty="0">
                <a:solidFill>
                  <a:schemeClr val="tx1"/>
                </a:solidFill>
                <a:latin typeface="BIZ UDゴシック"/>
                <a:ea typeface="BIZ UDゴシック"/>
              </a:rPr>
              <a:t>1</a:t>
            </a:r>
            <a:r>
              <a:rPr lang="ja-JP" altLang="en-US" sz="1600" b="1" dirty="0">
                <a:solidFill>
                  <a:schemeClr val="tx1"/>
                </a:solidFill>
                <a:latin typeface="BIZ UDゴシック"/>
                <a:ea typeface="BIZ UDゴシック"/>
              </a:rPr>
              <a:t>月５日（火）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8ADC2D1F-BFF0-5EE0-ED67-5A95B8AF2077}"/>
              </a:ext>
            </a:extLst>
          </p:cNvPr>
          <p:cNvGrpSpPr/>
          <p:nvPr/>
        </p:nvGrpSpPr>
        <p:grpSpPr>
          <a:xfrm>
            <a:off x="391937" y="6076932"/>
            <a:ext cx="655288" cy="655270"/>
            <a:chOff x="382412" y="5505110"/>
            <a:chExt cx="655288" cy="655270"/>
          </a:xfrm>
        </p:grpSpPr>
        <p:pic>
          <p:nvPicPr>
            <p:cNvPr id="1132" name="Picture 49" descr="\\SERVER\mac-share\塚本\アスクルばらしたpng\P11\11_c1_blue.png"/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</a:blip>
            <a:stretch>
              <a:fillRect/>
            </a:stretch>
          </p:blipFill>
          <p:spPr>
            <a:xfrm>
              <a:off x="382412" y="5505110"/>
              <a:ext cx="655288" cy="655270"/>
            </a:xfrm>
            <a:prstGeom prst="rect">
              <a:avLst/>
            </a:prstGeom>
            <a:noFill/>
          </p:spPr>
        </p:pic>
        <p:sp>
          <p:nvSpPr>
            <p:cNvPr id="1133" name="正方形/長方形 50"/>
            <p:cNvSpPr/>
            <p:nvPr/>
          </p:nvSpPr>
          <p:spPr>
            <a:xfrm>
              <a:off x="404071" y="5540089"/>
              <a:ext cx="593249" cy="58388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申込</a:t>
              </a: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方法</a:t>
              </a:r>
            </a:p>
          </p:txBody>
        </p:sp>
      </p:grpSp>
      <p:sp>
        <p:nvSpPr>
          <p:cNvPr id="1134" name="正方形/長方形 51"/>
          <p:cNvSpPr/>
          <p:nvPr/>
        </p:nvSpPr>
        <p:spPr>
          <a:xfrm>
            <a:off x="1037649" y="6669706"/>
            <a:ext cx="53094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200" dirty="0">
                <a:latin typeface="BIZ UDゴシック"/>
                <a:ea typeface="BIZ UDゴシック"/>
              </a:rPr>
              <a:t>・学年単位、学校単位等、複数名での視聴も可能です。</a:t>
            </a:r>
          </a:p>
          <a:p>
            <a:r>
              <a:rPr lang="ja-JP" altLang="en-US" sz="1200" dirty="0">
                <a:latin typeface="BIZ UDゴシック"/>
                <a:ea typeface="BIZ UDゴシック"/>
              </a:rPr>
              <a:t>・資料、パスワード等は、申込書記載のメールアドレスに送付いたします。</a:t>
            </a:r>
          </a:p>
        </p:txBody>
      </p:sp>
      <p:sp>
        <p:nvSpPr>
          <p:cNvPr id="1135" name="正方形/長方形 52"/>
          <p:cNvSpPr/>
          <p:nvPr/>
        </p:nvSpPr>
        <p:spPr>
          <a:xfrm>
            <a:off x="1037649" y="6123604"/>
            <a:ext cx="5211812" cy="522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ja-JP" altLang="en-US" sz="1400" b="0" dirty="0">
                <a:latin typeface="BIZ UDゴシック"/>
                <a:ea typeface="BIZ UDゴシック"/>
              </a:rPr>
              <a:t>下の「申込書」を電子メールで送信するか、</a:t>
            </a:r>
          </a:p>
          <a:p>
            <a:pPr algn="l"/>
            <a:r>
              <a:rPr lang="ja-JP" altLang="en-US" sz="1400" b="0" dirty="0">
                <a:latin typeface="BIZ UDゴシック"/>
                <a:ea typeface="BIZ UDゴシック"/>
              </a:rPr>
              <a:t>右のGoogle Formからお申し込みください。</a:t>
            </a:r>
            <a:r>
              <a:rPr lang="ja-JP" altLang="en-US" sz="1400" b="0" dirty="0">
                <a:solidFill>
                  <a:schemeClr val="tx1"/>
                </a:solidFill>
                <a:latin typeface="BIZ UDゴシック"/>
                <a:ea typeface="BIZ UDゴシック"/>
              </a:rPr>
              <a:t>　</a:t>
            </a:r>
            <a:endParaRPr lang="ja-JP" altLang="en-US" sz="1400" b="0" dirty="0">
              <a:latin typeface="BIZ UDゴシック"/>
              <a:ea typeface="BIZ UDゴシック"/>
            </a:endParaRPr>
          </a:p>
        </p:txBody>
      </p:sp>
      <p:sp>
        <p:nvSpPr>
          <p:cNvPr id="1136" name="テキスト 47"/>
          <p:cNvSpPr txBox="1"/>
          <p:nvPr/>
        </p:nvSpPr>
        <p:spPr>
          <a:xfrm>
            <a:off x="3293397" y="7950565"/>
            <a:ext cx="42278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2000" dirty="0">
                <a:latin typeface="ＭＳ Ｐゴシック"/>
                <a:ea typeface="ＭＳ Ｐゴシック"/>
              </a:rPr>
              <a:t>申込書　　　</a:t>
            </a:r>
            <a:r>
              <a:rPr lang="en-US" altLang="ja-JP" sz="1200" dirty="0">
                <a:latin typeface="ＭＳ Ｐゴシック"/>
                <a:ea typeface="ＭＳ Ｐゴシック"/>
              </a:rPr>
              <a:t>※</a:t>
            </a:r>
            <a:r>
              <a:rPr lang="ja-JP" altLang="en-US" sz="1200" dirty="0">
                <a:latin typeface="ＭＳ Ｐゴシック"/>
                <a:ea typeface="ＭＳ Ｐゴシック"/>
              </a:rPr>
              <a:t>次の質問事項にお答えを入力ください。</a:t>
            </a:r>
          </a:p>
        </p:txBody>
      </p:sp>
      <p:sp>
        <p:nvSpPr>
          <p:cNvPr id="1138" name="直線 49"/>
          <p:cNvSpPr/>
          <p:nvPr/>
        </p:nvSpPr>
        <p:spPr>
          <a:xfrm>
            <a:off x="0" y="7914409"/>
            <a:ext cx="7779019" cy="0"/>
          </a:xfrm>
          <a:prstGeom prst="line">
            <a:avLst/>
          </a:prstGeom>
          <a:ln w="381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endParaRPr lang="ja-JP" altLang="en-US"/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22DA405-3384-86B5-115D-33BC5AE8232F}"/>
              </a:ext>
            </a:extLst>
          </p:cNvPr>
          <p:cNvGrpSpPr/>
          <p:nvPr/>
        </p:nvGrpSpPr>
        <p:grpSpPr>
          <a:xfrm>
            <a:off x="6591229" y="6116183"/>
            <a:ext cx="877406" cy="1192539"/>
            <a:chOff x="6461748" y="5591367"/>
            <a:chExt cx="877406" cy="1192539"/>
          </a:xfrm>
        </p:grpSpPr>
        <p:pic>
          <p:nvPicPr>
            <p:cNvPr id="1126" name="図 3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461748" y="5591367"/>
              <a:ext cx="851211" cy="851211"/>
            </a:xfrm>
            <a:prstGeom prst="rect">
              <a:avLst/>
            </a:prstGeom>
          </p:spPr>
        </p:pic>
        <p:sp>
          <p:nvSpPr>
            <p:cNvPr id="1139" name="オブジェクト 50"/>
            <p:cNvSpPr txBox="1"/>
            <p:nvPr/>
          </p:nvSpPr>
          <p:spPr>
            <a:xfrm>
              <a:off x="6487943" y="6419426"/>
              <a:ext cx="851211" cy="364480"/>
            </a:xfrm>
            <a:prstGeom prst="rect">
              <a:avLst/>
            </a:prstGeom>
            <a:solidFill>
              <a:srgbClr val="FFFFFF"/>
            </a:solidFill>
            <a:ln w="6350" cmpd="sng">
              <a:noFill/>
            </a:ln>
          </p:spPr>
          <p:style>
            <a:lnRef idx="0">
              <a:srgbClr val="000000"/>
            </a:lnRef>
            <a:fillRef idx="0">
              <a:srgbClr val="000000"/>
            </a:fillRef>
            <a:effectRef idx="0">
              <a:srgbClr val="000000"/>
            </a:effectRef>
            <a:fontRef idx="minor">
              <a:schemeClr val="dk1"/>
            </a:fontRef>
          </p:style>
          <p:txBody>
            <a:bodyPr vertOverflow="overflow" horzOverflow="overflow" wrap="square" lIns="74295" tIns="8890" rIns="74295" bIns="8890"/>
            <a:lstStyle/>
            <a:p>
              <a:pPr algn="ctr"/>
              <a:r>
                <a:rPr sz="1000" dirty="0" err="1">
                  <a:latin typeface="BIZ UDゴシック"/>
                  <a:ea typeface="BIZ UDゴシック"/>
                </a:rPr>
                <a:t>申込用</a:t>
              </a:r>
              <a:endParaRPr sz="1000" dirty="0">
                <a:latin typeface="BIZ UDゴシック"/>
                <a:ea typeface="BIZ UDゴシック"/>
              </a:endParaRPr>
            </a:p>
            <a:p>
              <a:pPr algn="ctr"/>
              <a:r>
                <a:rPr lang="en-US" sz="1000" dirty="0">
                  <a:latin typeface="BIZ UDゴシック"/>
                  <a:ea typeface="BIZ UDゴシック"/>
                </a:rPr>
                <a:t>Google Form</a:t>
              </a:r>
              <a:endParaRPr sz="1000" dirty="0">
                <a:latin typeface="BIZ UDゴシック"/>
                <a:ea typeface="BIZ UDゴシック"/>
              </a:endParaRP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CE8F1722-26B4-6D2D-3C8C-F04C77F39D3E}"/>
              </a:ext>
            </a:extLst>
          </p:cNvPr>
          <p:cNvGrpSpPr/>
          <p:nvPr/>
        </p:nvGrpSpPr>
        <p:grpSpPr>
          <a:xfrm>
            <a:off x="392490" y="5282439"/>
            <a:ext cx="655288" cy="720858"/>
            <a:chOff x="391937" y="4552610"/>
            <a:chExt cx="655288" cy="720858"/>
          </a:xfrm>
        </p:grpSpPr>
        <p:pic>
          <p:nvPicPr>
            <p:cNvPr id="8" name="Picture 51" descr="\\SERVER\mac-share\塚本\アスクルばらしたpng\P11\11_c1_blue.png">
              <a:extLst>
                <a:ext uri="{FF2B5EF4-FFF2-40B4-BE49-F238E27FC236}">
                  <a16:creationId xmlns:a16="http://schemas.microsoft.com/office/drawing/2014/main" id="{07B234F4-385A-1A55-97F2-0FF66E40C1A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biLevel thresh="75000"/>
            </a:blip>
            <a:stretch>
              <a:fillRect/>
            </a:stretch>
          </p:blipFill>
          <p:spPr>
            <a:xfrm>
              <a:off x="391937" y="4552610"/>
              <a:ext cx="655288" cy="655270"/>
            </a:xfrm>
            <a:prstGeom prst="rect">
              <a:avLst/>
            </a:prstGeom>
            <a:noFill/>
          </p:spPr>
        </p:pic>
        <p:sp>
          <p:nvSpPr>
            <p:cNvPr id="9" name="正方形/長方形 52">
              <a:extLst>
                <a:ext uri="{FF2B5EF4-FFF2-40B4-BE49-F238E27FC236}">
                  <a16:creationId xmlns:a16="http://schemas.microsoft.com/office/drawing/2014/main" id="{DEB795D7-BBB0-7DD6-8A55-A87F3D82C655}"/>
                </a:ext>
              </a:extLst>
            </p:cNvPr>
            <p:cNvSpPr/>
            <p:nvPr/>
          </p:nvSpPr>
          <p:spPr>
            <a:xfrm>
              <a:off x="413043" y="4688693"/>
              <a:ext cx="595035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ja-JP" sz="1600" b="1" dirty="0">
                  <a:solidFill>
                    <a:schemeClr val="bg1"/>
                  </a:solidFill>
                  <a:latin typeface="BIZ UDゴシック"/>
                  <a:ea typeface="BIZ UDゴシック"/>
                </a:rPr>
                <a:t>Live</a:t>
              </a:r>
            </a:p>
            <a:p>
              <a:pPr algn="ctr"/>
              <a:endParaRPr lang="ja-JP" altLang="en-US" sz="1600" b="1" dirty="0">
                <a:solidFill>
                  <a:schemeClr val="bg1"/>
                </a:solidFill>
                <a:latin typeface="BIZ UDゴシック"/>
                <a:ea typeface="BIZ UDゴシック"/>
              </a:endParaRPr>
            </a:p>
          </p:txBody>
        </p:sp>
      </p:grpSp>
      <p:sp>
        <p:nvSpPr>
          <p:cNvPr id="10" name="テキスト 59">
            <a:extLst>
              <a:ext uri="{FF2B5EF4-FFF2-40B4-BE49-F238E27FC236}">
                <a16:creationId xmlns:a16="http://schemas.microsoft.com/office/drawing/2014/main" id="{B2C5C195-12AB-A9EA-05CF-2B5FAC607CF2}"/>
              </a:ext>
            </a:extLst>
          </p:cNvPr>
          <p:cNvSpPr txBox="1"/>
          <p:nvPr/>
        </p:nvSpPr>
        <p:spPr>
          <a:xfrm>
            <a:off x="1071767" y="5322368"/>
            <a:ext cx="6612615" cy="584775"/>
          </a:xfrm>
          <a:prstGeom prst="rect">
            <a:avLst/>
          </a:prstGeom>
          <a:ln w="254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defRPr lang="ja-JP" altLang="en-US"/>
            </a:pPr>
            <a:r>
              <a:rPr lang="ja-JP" altLang="en-US" sz="1600" b="1" dirty="0">
                <a:latin typeface="BIZ UDゴシック"/>
                <a:ea typeface="BIZ UDゴシック"/>
              </a:rPr>
              <a:t>講師がライブで受講者の質問に応じます</a:t>
            </a:r>
            <a:endParaRPr lang="en-US" altLang="ja-JP" sz="1600" b="1" dirty="0">
              <a:latin typeface="BIZ UDゴシック"/>
              <a:ea typeface="BIZ UDゴシック"/>
            </a:endParaRPr>
          </a:p>
          <a:p>
            <a:pPr>
              <a:defRPr lang="ja-JP" altLang="en-US"/>
            </a:pPr>
            <a:r>
              <a:rPr lang="ja-JP" altLang="en-US" sz="1600" b="1" dirty="0">
                <a:latin typeface="BIZ UDゴシック"/>
                <a:ea typeface="BIZ UDゴシック"/>
              </a:rPr>
              <a:t>令和６年1</a:t>
            </a:r>
            <a:r>
              <a:rPr lang="en-US" altLang="ja-JP" sz="1600" b="1" dirty="0">
                <a:latin typeface="BIZ UDゴシック"/>
                <a:ea typeface="BIZ UDゴシック"/>
              </a:rPr>
              <a:t>1</a:t>
            </a:r>
            <a:r>
              <a:rPr lang="ja-JP" altLang="en-US" sz="1600" b="1" dirty="0">
                <a:latin typeface="BIZ UDゴシック"/>
                <a:ea typeface="BIZ UDゴシック"/>
              </a:rPr>
              <a:t>月</a:t>
            </a:r>
            <a:r>
              <a:rPr lang="en-US" altLang="ja-JP" sz="1600" b="1" dirty="0">
                <a:latin typeface="BIZ UDゴシック"/>
                <a:ea typeface="BIZ UDゴシック"/>
              </a:rPr>
              <a:t>19</a:t>
            </a:r>
            <a:r>
              <a:rPr lang="ja-JP" altLang="en-US" sz="1600" b="1" dirty="0">
                <a:latin typeface="BIZ UDゴシック"/>
                <a:ea typeface="BIZ UDゴシック"/>
              </a:rPr>
              <a:t>日（火）</a:t>
            </a:r>
            <a:r>
              <a:rPr lang="en-US" altLang="ja-JP" sz="1600" b="1" dirty="0">
                <a:latin typeface="BIZ UDゴシック"/>
                <a:ea typeface="BIZ UDゴシック"/>
              </a:rPr>
              <a:t>14</a:t>
            </a:r>
            <a:r>
              <a:rPr lang="ja-JP" altLang="en-US" sz="1600" b="1" dirty="0">
                <a:latin typeface="BIZ UDゴシック"/>
                <a:ea typeface="BIZ UDゴシック"/>
              </a:rPr>
              <a:t>時</a:t>
            </a:r>
            <a:r>
              <a:rPr lang="en-US" altLang="ja-JP" sz="1600" b="1" dirty="0">
                <a:latin typeface="BIZ UDゴシック"/>
                <a:ea typeface="BIZ UDゴシック"/>
              </a:rPr>
              <a:t>30</a:t>
            </a:r>
            <a:r>
              <a:rPr lang="ja-JP" altLang="en-US" sz="1600" b="1" dirty="0">
                <a:latin typeface="BIZ UDゴシック"/>
                <a:ea typeface="BIZ UDゴシック"/>
              </a:rPr>
              <a:t>分から1</a:t>
            </a:r>
            <a:r>
              <a:rPr lang="en-US" altLang="ja-JP" sz="1600" b="1" dirty="0">
                <a:latin typeface="BIZ UDゴシック"/>
                <a:ea typeface="BIZ UDゴシック"/>
              </a:rPr>
              <a:t>6</a:t>
            </a:r>
            <a:r>
              <a:rPr lang="ja-JP" altLang="en-US" sz="1600" b="1" dirty="0">
                <a:latin typeface="BIZ UDゴシック"/>
                <a:ea typeface="BIZ UDゴシック"/>
              </a:rPr>
              <a:t>時</a:t>
            </a:r>
            <a:r>
              <a:rPr lang="en-US" altLang="ja-JP" sz="1600" b="1" dirty="0">
                <a:latin typeface="BIZ UDゴシック"/>
                <a:ea typeface="BIZ UDゴシック"/>
              </a:rPr>
              <a:t>30</a:t>
            </a:r>
            <a:r>
              <a:rPr lang="ja-JP" altLang="en-US" sz="1600" b="1" dirty="0">
                <a:latin typeface="BIZ UDゴシック"/>
                <a:ea typeface="BIZ UDゴシック"/>
              </a:rPr>
              <a:t>分まで</a:t>
            </a:r>
            <a:r>
              <a:rPr lang="ja-JP" altLang="en-US" sz="1200" b="1" dirty="0">
                <a:latin typeface="BIZ UDゴシック"/>
                <a:ea typeface="BIZ UDゴシック"/>
              </a:rPr>
              <a:t>（途中入室・退室可能）</a:t>
            </a:r>
          </a:p>
        </p:txBody>
      </p:sp>
      <p:graphicFrame>
        <p:nvGraphicFramePr>
          <p:cNvPr id="18" name="表 17">
            <a:extLst>
              <a:ext uri="{FF2B5EF4-FFF2-40B4-BE49-F238E27FC236}">
                <a16:creationId xmlns:a16="http://schemas.microsoft.com/office/drawing/2014/main" id="{0E9DC956-4FA4-B610-55AB-615A4D0AD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4050608"/>
              </p:ext>
            </p:extLst>
          </p:nvPr>
        </p:nvGraphicFramePr>
        <p:xfrm>
          <a:off x="135228" y="8422241"/>
          <a:ext cx="7535071" cy="2321560"/>
        </p:xfrm>
        <a:graphic>
          <a:graphicData uri="http://schemas.openxmlformats.org/drawingml/2006/table">
            <a:tbl>
              <a:tblPr firstRow="1" bandRow="1"/>
              <a:tblGrid>
                <a:gridCol w="933768">
                  <a:extLst>
                    <a:ext uri="{9D8B030D-6E8A-4147-A177-3AD203B41FA5}">
                      <a16:colId xmlns:a16="http://schemas.microsoft.com/office/drawing/2014/main" val="3062217677"/>
                    </a:ext>
                  </a:extLst>
                </a:gridCol>
                <a:gridCol w="3290552">
                  <a:extLst>
                    <a:ext uri="{9D8B030D-6E8A-4147-A177-3AD203B41FA5}">
                      <a16:colId xmlns:a16="http://schemas.microsoft.com/office/drawing/2014/main" val="1995895981"/>
                    </a:ext>
                  </a:extLst>
                </a:gridCol>
                <a:gridCol w="953917">
                  <a:extLst>
                    <a:ext uri="{9D8B030D-6E8A-4147-A177-3AD203B41FA5}">
                      <a16:colId xmlns:a16="http://schemas.microsoft.com/office/drawing/2014/main" val="357064549"/>
                    </a:ext>
                  </a:extLst>
                </a:gridCol>
                <a:gridCol w="2356834">
                  <a:extLst>
                    <a:ext uri="{9D8B030D-6E8A-4147-A177-3AD203B41FA5}">
                      <a16:colId xmlns:a16="http://schemas.microsoft.com/office/drawing/2014/main" val="3064533607"/>
                    </a:ext>
                  </a:extLst>
                </a:gridCol>
              </a:tblGrid>
              <a:tr h="459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学校名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/>
                    </a:p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視聴者数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名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04066626"/>
                  </a:ext>
                </a:extLst>
              </a:tr>
              <a:tr h="500488">
                <a:tc>
                  <a:txBody>
                    <a:bodyPr/>
                    <a:lstStyle/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申込</a:t>
                      </a:r>
                      <a:endParaRPr kumimoji="1" lang="en-US" altLang="ja-JP" sz="1400" dirty="0"/>
                    </a:p>
                    <a:p>
                      <a:pPr marL="0" marR="0" lvl="0" indent="0" algn="ctr" defTabSz="77751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dirty="0"/>
                        <a:t>代表者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en-US" altLang="ja-JP" sz="1400" dirty="0"/>
                    </a:p>
                    <a:p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ライブでの質問希望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/>
                        <a:t>□　希望する</a:t>
                      </a:r>
                      <a:endParaRPr kumimoji="1" lang="en-US" altLang="ja-JP" sz="1400" dirty="0"/>
                    </a:p>
                    <a:p>
                      <a:r>
                        <a:rPr kumimoji="1" lang="ja-JP" altLang="en-US" sz="1400" dirty="0"/>
                        <a:t>□　希望しない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1706942"/>
                  </a:ext>
                </a:extLst>
              </a:tr>
              <a:tr h="6899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質問内容</a:t>
                      </a:r>
                      <a:endParaRPr kumimoji="1" lang="en-US" altLang="ja-JP" sz="1400" dirty="0"/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endParaRPr kumimoji="1" lang="en-US" altLang="ja-JP" sz="1400" dirty="0"/>
                    </a:p>
                    <a:p>
                      <a:pPr algn="r"/>
                      <a:r>
                        <a:rPr kumimoji="1" lang="en-US" altLang="ja-JP" sz="1200" dirty="0"/>
                        <a:t>※</a:t>
                      </a:r>
                      <a:r>
                        <a:rPr kumimoji="1" lang="ja-JP" altLang="en-US" sz="1200" dirty="0"/>
                        <a:t>ライブでの質問を希望する方のみ入力ください。入力せずに、当日講師に質問することもできます。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035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400" dirty="0"/>
                        <a:t>E-mail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/>
                        <a:t>電話番号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559860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2713193"/>
      </p:ext>
    </p:extLst>
  </p:cSld>
  <p:clrMapOvr>
    <a:masterClrMapping/>
  </p:clrMapOvr>
</p:sld>
</file>

<file path=ppt/theme/theme1.xml><?xml version="1.0" encoding="utf-8"?>
<a:theme xmlns:a="http://schemas.openxmlformats.org/drawingml/2006/main" name="11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11</Template>
  <TotalTime>0</TotalTime>
  <Words>419</Words>
  <Application>Microsoft Office PowerPoint</Application>
  <PresentationFormat>ユーザー設定</PresentationFormat>
  <Paragraphs>59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BIZ UDゴシック</vt:lpstr>
      <vt:lpstr>ＭＳ Ｐゴシック</vt:lpstr>
      <vt:lpstr>Arial</vt:lpstr>
      <vt:lpstr>Calibri</vt:lpstr>
      <vt:lpstr>Calibri Light</vt:lpstr>
      <vt:lpstr>11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107</cp:revision>
  <dcterms:created xsi:type="dcterms:W3CDTF">2013-07-04T11:22:33Z</dcterms:created>
  <dcterms:modified xsi:type="dcterms:W3CDTF">2024-10-15T01:36:57Z</dcterms:modified>
</cp:coreProperties>
</file>